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96" r:id="rId6"/>
    <p:sldId id="270" r:id="rId7"/>
    <p:sldId id="295" r:id="rId8"/>
    <p:sldId id="293" r:id="rId9"/>
    <p:sldId id="294" r:id="rId10"/>
    <p:sldId id="292" r:id="rId11"/>
    <p:sldId id="291"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D75189-F97A-E077-99D1-A6912BE95505}" v="908" dt="2022-03-24T20:58:09.708"/>
    <p1510:client id="{3A4F28D8-EEAD-746B-62A8-5616FCC949A6}" v="907" dt="2022-03-24T15:57:23.828"/>
    <p1510:client id="{7589DD76-89DB-4D6F-E671-B9477B7328C5}" v="263" dt="2022-03-24T19:11:39.870"/>
    <p1510:client id="{75D27219-80F6-B68A-BEF5-67CD847B6F69}" v="53" dt="2022-03-09T00:24:26.681"/>
    <p1510:client id="{B1A01943-B1FA-6C17-CA0A-1F994C307DE8}" v="12" dt="2022-03-03T05:32:12.959"/>
    <p1510:client id="{BEC69037-2986-E14E-D84E-DD2013FBBC72}" v="1204" dt="2022-03-24T21:28:52.264"/>
    <p1510:client id="{F598FF07-92A6-2345-28ED-7F608BE15B3B}" v="469" dt="2022-03-24T20:56:11.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3/28/2022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3/28/2022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3/28/2022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lIns="91440" tIns="45720" rIns="91440" bIns="45720" rtlCol="0" anchor="t">
            <a:spAutoFit/>
          </a:bodyPr>
          <a:lstStyle/>
          <a:p>
            <a:pPr algn="ctr"/>
            <a:r>
              <a:rPr lang="en-US" sz="2400"/>
              <a:t>March 24, 2022</a:t>
            </a:r>
          </a:p>
          <a:p>
            <a:pPr algn="ctr"/>
            <a:endParaRPr lang="en-US" sz="2400"/>
          </a:p>
          <a:p>
            <a:pPr algn="ctr"/>
            <a:endParaRPr lang="en-US" sz="240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Lisa Couch</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Lisa Couch</a:t>
            </a:r>
          </a:p>
        </p:txBody>
      </p:sp>
      <p:sp>
        <p:nvSpPr>
          <p:cNvPr id="6" name="TextBox 5"/>
          <p:cNvSpPr txBox="1"/>
          <p:nvPr/>
        </p:nvSpPr>
        <p:spPr>
          <a:xfrm>
            <a:off x="1958071" y="2151085"/>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F7C33997-C1D0-C673-5D1B-BEE5E5738C6F}"/>
              </a:ext>
            </a:extLst>
          </p:cNvPr>
          <p:cNvSpPr txBox="1"/>
          <p:nvPr/>
        </p:nvSpPr>
        <p:spPr>
          <a:xfrm>
            <a:off x="1104900" y="2075542"/>
            <a:ext cx="100638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Has not met. Next meeting: Thursday, March 24, 2022</a:t>
            </a:r>
          </a:p>
        </p:txBody>
      </p:sp>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45BD046E-DA6D-CC51-A1A4-42A3990954EF}"/>
              </a:ext>
            </a:extLst>
          </p:cNvPr>
          <p:cNvSpPr txBox="1"/>
          <p:nvPr/>
        </p:nvSpPr>
        <p:spPr>
          <a:xfrm>
            <a:off x="1104900" y="2057399"/>
            <a:ext cx="1006384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Last met Tuesday, March 22, 2022</a:t>
            </a:r>
          </a:p>
          <a:p>
            <a:pPr marL="742950" lvl="1" indent="-285750">
              <a:buFont typeface="Arial"/>
              <a:buChar char="•"/>
            </a:pPr>
            <a:r>
              <a:rPr lang="en-US" dirty="0">
                <a:cs typeface="Calibri"/>
              </a:rPr>
              <a:t>Faculty looking at reducing fall flex to a single day</a:t>
            </a:r>
          </a:p>
          <a:p>
            <a:pPr marL="742950" lvl="1" indent="-285750">
              <a:buFont typeface="Arial"/>
              <a:buChar char="•"/>
            </a:pPr>
            <a:r>
              <a:rPr lang="en-US" dirty="0">
                <a:cs typeface="Calibri"/>
              </a:rPr>
              <a:t>Committee reviewing and regularizing its annual needs assessment</a:t>
            </a:r>
          </a:p>
          <a:p>
            <a:pPr marL="285750" indent="-285750">
              <a:buFont typeface="Arial"/>
              <a:buChar char="•"/>
            </a:pPr>
            <a:r>
              <a:rPr lang="en-US" dirty="0">
                <a:cs typeface="Calibri"/>
              </a:rPr>
              <a:t>Next meeting, Tuesday, April 26, 2022</a:t>
            </a:r>
          </a:p>
        </p:txBody>
      </p:sp>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637CB316-B21C-5281-4373-0A2BA963A7C6}"/>
              </a:ext>
            </a:extLst>
          </p:cNvPr>
          <p:cNvSpPr txBox="1"/>
          <p:nvPr/>
        </p:nvSpPr>
        <p:spPr>
          <a:xfrm>
            <a:off x="1104900" y="2048328"/>
            <a:ext cx="10063841"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dirty="0"/>
              <a:t>Last met Tuesday, March 22, 2022</a:t>
            </a:r>
            <a:endParaRPr lang="en-US" dirty="0">
              <a:ea typeface="+mn-lt"/>
              <a:cs typeface="+mn-lt"/>
            </a:endParaRPr>
          </a:p>
          <a:p>
            <a:pPr marL="742950" lvl="1" indent="-285750">
              <a:buFont typeface="Arial,Sans-Serif"/>
              <a:buChar char="•"/>
            </a:pPr>
            <a:r>
              <a:rPr lang="en-US" dirty="0"/>
              <a:t>Midterm Report reviewed</a:t>
            </a:r>
            <a:endParaRPr lang="en-US" dirty="0">
              <a:ea typeface="+mn-lt"/>
              <a:cs typeface="+mn-lt"/>
            </a:endParaRPr>
          </a:p>
          <a:p>
            <a:pPr marL="742950" lvl="1" indent="-285750">
              <a:buFont typeface="Arial,Sans-Serif"/>
              <a:buChar char="•"/>
            </a:pPr>
            <a:r>
              <a:rPr lang="en-US" dirty="0">
                <a:cs typeface="Calibri"/>
              </a:rPr>
              <a:t>Going forward:</a:t>
            </a:r>
          </a:p>
          <a:p>
            <a:pPr marL="1200150" lvl="2" indent="-285750">
              <a:buFont typeface="Arial,Sans-Serif"/>
              <a:buChar char="•"/>
            </a:pPr>
            <a:r>
              <a:rPr lang="en-US" dirty="0">
                <a:cs typeface="Calibri"/>
              </a:rPr>
              <a:t>Feedback to be incorporated week of March 24, evidence identified</a:t>
            </a:r>
          </a:p>
          <a:p>
            <a:pPr marL="1200150" lvl="2" indent="-285750">
              <a:buFont typeface="Arial,Sans-Serif"/>
              <a:buChar char="•"/>
            </a:pPr>
            <a:r>
              <a:rPr lang="en-US" dirty="0">
                <a:cs typeface="Calibri"/>
              </a:rPr>
              <a:t>Draft provided to academic senate and other stakeholder groups early April</a:t>
            </a:r>
          </a:p>
          <a:p>
            <a:pPr marL="1200150" lvl="2" indent="-285750">
              <a:buFont typeface="Arial,Sans-Serif"/>
              <a:buChar char="•"/>
            </a:pPr>
            <a:r>
              <a:rPr lang="en-US" dirty="0">
                <a:cs typeface="Calibri"/>
              </a:rPr>
              <a:t>Feedback on drafts returned by April 30</a:t>
            </a:r>
          </a:p>
          <a:p>
            <a:pPr marL="1200150" lvl="2" indent="-285750">
              <a:buFont typeface="Arial,Sans-Serif"/>
              <a:buChar char="•"/>
            </a:pPr>
            <a:r>
              <a:rPr lang="en-US" dirty="0">
                <a:cs typeface="Calibri"/>
              </a:rPr>
              <a:t>Final draft document completed prior to last College Council meeting</a:t>
            </a:r>
          </a:p>
          <a:p>
            <a:pPr marL="1200150" lvl="2" indent="-285750">
              <a:buFont typeface="Arial,Sans-Serif"/>
              <a:buChar char="•"/>
            </a:pPr>
            <a:r>
              <a:rPr lang="en-US" dirty="0">
                <a:cs typeface="Calibri"/>
              </a:rPr>
              <a:t>Review by board accreditation subcommittee, mid-July</a:t>
            </a:r>
            <a:endParaRPr lang="en-US" dirty="0"/>
          </a:p>
          <a:p>
            <a:pPr marL="1200150" lvl="2" indent="-285750">
              <a:buFont typeface="Arial,Sans-Serif"/>
              <a:buChar char="•"/>
            </a:pPr>
            <a:r>
              <a:rPr lang="en-US" dirty="0">
                <a:cs typeface="Calibri"/>
              </a:rPr>
              <a:t>Board first read August, second read September</a:t>
            </a:r>
          </a:p>
          <a:p>
            <a:pPr marL="285750" indent="-285750">
              <a:buFont typeface="Arial,Sans-Serif"/>
              <a:buChar char="•"/>
            </a:pPr>
            <a:r>
              <a:rPr lang="en-US" dirty="0"/>
              <a:t>Next meeting, May 3??</a:t>
            </a:r>
            <a:endParaRPr lang="en-US" dirty="0">
              <a:cs typeface="Calibri" panose="020F0502020204030204"/>
            </a:endParaRPr>
          </a:p>
        </p:txBody>
      </p:sp>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br>
              <a:rPr lang="en-US"/>
            </a:br>
            <a:br>
              <a:rPr lang="en-US"/>
            </a:br>
            <a:br>
              <a:rPr lang="en-US"/>
            </a:br>
            <a:br>
              <a:rPr lang="en-US"/>
            </a:br>
            <a:br>
              <a:rPr lang="en-US"/>
            </a:br>
            <a:br>
              <a:rPr lang="en-US"/>
            </a:br>
            <a:r>
              <a:rPr lang="en-US" sz="67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807406"/>
            <a:ext cx="10058400" cy="914400"/>
          </a:xfrm>
        </p:spPr>
        <p:txBody>
          <a:bodyPr/>
          <a:lstStyle/>
          <a:p>
            <a:pPr algn="ctr"/>
            <a:r>
              <a:rPr lang="en-US"/>
              <a:t>Facilities – Cody Pauxtis</a:t>
            </a:r>
          </a:p>
        </p:txBody>
      </p:sp>
      <p:sp>
        <p:nvSpPr>
          <p:cNvPr id="6" name="TextBox 5"/>
          <p:cNvSpPr txBox="1"/>
          <p:nvPr/>
        </p:nvSpPr>
        <p:spPr>
          <a:xfrm>
            <a:off x="1958071" y="2151085"/>
            <a:ext cx="6329680" cy="2585323"/>
          </a:xfrm>
          <a:prstGeom prst="rect">
            <a:avLst/>
          </a:prstGeom>
          <a:noFill/>
        </p:spPr>
        <p:txBody>
          <a:bodyPr wrap="square" lIns="91440" tIns="45720" rIns="91440" bIns="45720" rtlCol="0" anchor="t">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r>
              <a:rPr lang="en-US">
                <a:ea typeface="Calibri" panose="020F0502020204030204"/>
                <a:cs typeface="Calibri" panose="020F0502020204030204"/>
              </a:rPr>
              <a:t>Mar 16 Meeting</a:t>
            </a:r>
          </a:p>
          <a:p>
            <a:pPr marL="742950" lvl="1" indent="-285750">
              <a:buFont typeface="Wingdings" panose="05000000000000000000" pitchFamily="2" charset="2"/>
              <a:buChar char="v"/>
            </a:pPr>
            <a:r>
              <a:rPr lang="en-US">
                <a:ea typeface="Calibri" panose="020F0502020204030204"/>
                <a:cs typeface="Calibri" panose="020F0502020204030204"/>
              </a:rPr>
              <a:t>Covered the Measure J projects updates</a:t>
            </a:r>
          </a:p>
          <a:p>
            <a:pPr marL="742950" lvl="1" indent="-285750">
              <a:buFont typeface="Wingdings" panose="05000000000000000000" pitchFamily="2" charset="2"/>
              <a:buChar char="v"/>
            </a:pPr>
            <a:r>
              <a:rPr lang="en-US">
                <a:ea typeface="Calibri" panose="020F0502020204030204"/>
                <a:cs typeface="Calibri" panose="020F0502020204030204"/>
              </a:rPr>
              <a:t>Gym projects starting 16 May – end of August</a:t>
            </a:r>
          </a:p>
          <a:p>
            <a:pPr marL="742950" lvl="1" indent="-285750">
              <a:buFont typeface="Wingdings" panose="05000000000000000000" pitchFamily="2" charset="2"/>
              <a:buChar char="v"/>
            </a:pPr>
            <a:r>
              <a:rPr lang="en-US">
                <a:ea typeface="Calibri" panose="020F0502020204030204"/>
                <a:cs typeface="Calibri" panose="020F0502020204030204"/>
              </a:rPr>
              <a:t>Discussed including an Athletics Representative to the committee.  Coach Dugan volunteered. </a:t>
            </a:r>
          </a:p>
          <a:p>
            <a:pPr lvl="1"/>
            <a:endParaRPr lang="en-US">
              <a:ea typeface="Calibri" panose="020F0502020204030204"/>
              <a:cs typeface="Calibri" panose="020F0502020204030204"/>
            </a:endParaRPr>
          </a:p>
          <a:p>
            <a:pPr lvl="1"/>
            <a:endParaRPr lang="en-US">
              <a:ea typeface="Calibri" panose="020F0502020204030204"/>
              <a:cs typeface="Calibri" panose="020F0502020204030204"/>
            </a:endParaRPr>
          </a:p>
          <a:p>
            <a:pPr lvl="1"/>
            <a:r>
              <a:rPr lang="en-US">
                <a:ea typeface="Calibri" panose="020F0502020204030204"/>
                <a:cs typeface="Calibri" panose="020F0502020204030204"/>
              </a:rPr>
              <a:t>Next Meeting: Last Meeting is 20 April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2714EB7D-A8C4-46E7-BF7C-8FE9FBB5DAFD}"/>
              </a:ext>
            </a:extLst>
          </p:cNvPr>
          <p:cNvSpPr txBox="1"/>
          <p:nvPr/>
        </p:nvSpPr>
        <p:spPr>
          <a:xfrm>
            <a:off x="1646542" y="2192867"/>
            <a:ext cx="566325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sz="2000">
                <a:cs typeface="Calibri"/>
              </a:rPr>
              <a:t>MAR 15 meeting pushed </a:t>
            </a:r>
          </a:p>
          <a:p>
            <a:pPr marL="742950" lvl="1" indent="-285750">
              <a:buFont typeface="Wingdings"/>
              <a:buChar char="v"/>
            </a:pPr>
            <a:r>
              <a:rPr lang="en-US" sz="2000">
                <a:cs typeface="Calibri"/>
              </a:rPr>
              <a:t>Unable to schedule for following week</a:t>
            </a:r>
          </a:p>
          <a:p>
            <a:pPr marL="742950" lvl="1" indent="-285750">
              <a:buFont typeface="Wingdings"/>
              <a:buChar char="v"/>
            </a:pPr>
            <a:endParaRPr lang="en-US" sz="2000">
              <a:cs typeface="Calibri"/>
            </a:endParaRPr>
          </a:p>
          <a:p>
            <a:pPr marL="285750" indent="-285750">
              <a:buFont typeface="Wingdings"/>
              <a:buChar char="v"/>
            </a:pPr>
            <a:r>
              <a:rPr lang="en-US" sz="2000">
                <a:cs typeface="Calibri"/>
              </a:rPr>
              <a:t>MAR 23 Safety and Security CFIT Final Report Distributed to Safety Committee</a:t>
            </a:r>
          </a:p>
          <a:p>
            <a:pPr marL="285750" indent="-285750">
              <a:buFont typeface="Wingdings"/>
              <a:buChar char="v"/>
            </a:pPr>
            <a:endParaRPr lang="en-US" sz="2000">
              <a:cs typeface="Calibri"/>
            </a:endParaRPr>
          </a:p>
          <a:p>
            <a:pPr marL="285750" indent="-285750">
              <a:buFont typeface="Wingdings"/>
              <a:buChar char="v"/>
            </a:pPr>
            <a:r>
              <a:rPr lang="en-US" sz="2000">
                <a:cs typeface="Calibri"/>
              </a:rPr>
              <a:t>APR 4 Presenting to President's Cabinet</a:t>
            </a:r>
          </a:p>
          <a:p>
            <a:pPr marL="285750" indent="-285750">
              <a:buFont typeface="Wingdings"/>
              <a:buChar char="v"/>
            </a:pPr>
            <a:endParaRPr lang="en-US" sz="2000">
              <a:cs typeface="Calibri"/>
            </a:endParaRPr>
          </a:p>
          <a:p>
            <a:pPr marL="285750" indent="-285750">
              <a:buFont typeface="Wingdings"/>
              <a:buChar char="v"/>
            </a:pPr>
            <a:r>
              <a:rPr lang="en-US" sz="2000">
                <a:cs typeface="Calibri"/>
              </a:rPr>
              <a:t>APR   6 Begin Discussion with Safety Committee</a:t>
            </a:r>
            <a:endParaRPr lang="en-US"/>
          </a:p>
          <a:p>
            <a:pPr marL="285750" indent="-285750">
              <a:buFont typeface="Wingdings"/>
              <a:buChar char="v"/>
            </a:pPr>
            <a:endParaRPr lang="en-US" sz="2000">
              <a:cs typeface="Calibri"/>
            </a:endParaRPr>
          </a:p>
          <a:p>
            <a:pPr marL="285750" indent="-285750">
              <a:buFont typeface="Wingdings"/>
              <a:buChar char="v"/>
            </a:pPr>
            <a:r>
              <a:rPr lang="en-US" sz="2000">
                <a:cs typeface="Calibri"/>
              </a:rPr>
              <a:t>APR Next regularly scheduled Committee meeting</a:t>
            </a:r>
          </a:p>
          <a:p>
            <a:pPr marL="285750" indent="-285750">
              <a:buFont typeface="Wingdings"/>
              <a:buChar char="v"/>
            </a:pPr>
            <a:endParaRPr lang="en-US" sz="2000">
              <a:cs typeface="Calibri"/>
            </a:endParaRPr>
          </a:p>
        </p:txBody>
      </p:sp>
      <p:pic>
        <p:nvPicPr>
          <p:cNvPr id="4" name="Picture 4" descr="Logo, company name&#10;&#10;Description automatically generated">
            <a:extLst>
              <a:ext uri="{FF2B5EF4-FFF2-40B4-BE49-F238E27FC236}">
                <a16:creationId xmlns:a16="http://schemas.microsoft.com/office/drawing/2014/main" id="{4ECD55BA-570E-468E-982E-C3D1B98950A3}"/>
              </a:ext>
            </a:extLst>
          </p:cNvPr>
          <p:cNvPicPr>
            <a:picLocks noChangeAspect="1"/>
          </p:cNvPicPr>
          <p:nvPr/>
        </p:nvPicPr>
        <p:blipFill>
          <a:blip r:embed="rId3"/>
          <a:stretch>
            <a:fillRect/>
          </a:stretch>
        </p:blipFill>
        <p:spPr>
          <a:xfrm>
            <a:off x="8901289" y="2918742"/>
            <a:ext cx="2743200" cy="3108960"/>
          </a:xfrm>
          <a:prstGeom prst="rect">
            <a:avLst/>
          </a:prstGeom>
        </p:spPr>
      </p:pic>
    </p:spTree>
    <p:extLst>
      <p:ext uri="{BB962C8B-B14F-4D97-AF65-F5344CB8AC3E}">
        <p14:creationId xmlns:p14="http://schemas.microsoft.com/office/powerpoint/2010/main" val="279674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04C22D6F-5BCE-4520-98A1-01A70846356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DF3AC7BC-6587-44C5-A007-23DB5B4AAAAA}"/>
              </a:ext>
            </a:extLst>
          </p:cNvPr>
          <p:cNvSpPr txBox="1"/>
          <p:nvPr/>
        </p:nvSpPr>
        <p:spPr>
          <a:xfrm>
            <a:off x="4867275" y="3343275"/>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endParaRPr lang="en-US">
              <a:cs typeface="Calibri"/>
            </a:endParaRPr>
          </a:p>
        </p:txBody>
      </p:sp>
      <p:sp>
        <p:nvSpPr>
          <p:cNvPr id="6" name="TextBox 5">
            <a:extLst>
              <a:ext uri="{FF2B5EF4-FFF2-40B4-BE49-F238E27FC236}">
                <a16:creationId xmlns:a16="http://schemas.microsoft.com/office/drawing/2014/main" id="{85DA7A4F-66FC-4718-83EE-6AADDDAEBC55}"/>
              </a:ext>
            </a:extLst>
          </p:cNvPr>
          <p:cNvSpPr txBox="1"/>
          <p:nvPr/>
        </p:nvSpPr>
        <p:spPr>
          <a:xfrm>
            <a:off x="1871230" y="2174298"/>
            <a:ext cx="7210095"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Calibri"/>
              </a:rPr>
              <a:t>TRT met on 3-16-22</a:t>
            </a:r>
            <a:endParaRPr lang="en-US"/>
          </a:p>
          <a:p>
            <a:pPr marL="742950" lvl="1" indent="-285750">
              <a:buFont typeface="Wingdings"/>
              <a:buChar char="v"/>
            </a:pPr>
            <a:r>
              <a:rPr lang="en-US">
                <a:cs typeface="Calibri"/>
              </a:rPr>
              <a:t>Reviewed Information Technology resource request analysis </a:t>
            </a:r>
          </a:p>
          <a:p>
            <a:pPr marL="1200150" lvl="2" indent="-285750">
              <a:buFont typeface="Wingdings"/>
              <a:buChar char="v"/>
            </a:pPr>
            <a:r>
              <a:rPr lang="en-US">
                <a:cs typeface="Calibri"/>
              </a:rPr>
              <a:t>There were not any concerns with any of the requests</a:t>
            </a:r>
          </a:p>
          <a:p>
            <a:pPr marL="742950" lvl="1" indent="-285750">
              <a:buFont typeface="Wingdings"/>
              <a:buChar char="v"/>
            </a:pPr>
            <a:r>
              <a:rPr lang="en-US">
                <a:cs typeface="Calibri"/>
              </a:rPr>
              <a:t>Did the committee self-evaluation.</a:t>
            </a:r>
          </a:p>
          <a:p>
            <a:pPr marL="1200150" lvl="2" indent="-285750">
              <a:buFont typeface="Wingdings"/>
              <a:buChar char="v"/>
            </a:pPr>
            <a:r>
              <a:rPr lang="en-US">
                <a:cs typeface="Calibri"/>
              </a:rPr>
              <a:t>The committee felt that the work the committee did align with the charge and mission of the committee. The biggest concern of the committee was they felt that we needed representation from student services, and they would like to have a representative from the adjunct faculty group. The only other area of concern was reporting back. The committee members agreed that they need to work on doing a better job or reporting out on the discussion items of the TRT meetings.</a:t>
            </a:r>
          </a:p>
          <a:p>
            <a:endParaRPr lang="en-US">
              <a:cs typeface="Calibri"/>
            </a:endParaRPr>
          </a:p>
        </p:txBody>
      </p:sp>
    </p:spTree>
    <p:extLst>
      <p:ext uri="{BB962C8B-B14F-4D97-AF65-F5344CB8AC3E}">
        <p14:creationId xmlns:p14="http://schemas.microsoft.com/office/powerpoint/2010/main" val="63605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Student Success Support Programs (SSSP) – Heather Ostash</a:t>
            </a:r>
          </a:p>
        </p:txBody>
      </p:sp>
      <p:sp>
        <p:nvSpPr>
          <p:cNvPr id="6" name="TextBox 5"/>
          <p:cNvSpPr txBox="1"/>
          <p:nvPr/>
        </p:nvSpPr>
        <p:spPr>
          <a:xfrm>
            <a:off x="1958071" y="2151085"/>
            <a:ext cx="6329680" cy="369331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SOAA- presented to Senate and in the process of incorporating feedback</a:t>
            </a:r>
            <a:endParaRPr lang="en-US"/>
          </a:p>
          <a:p>
            <a:pPr marL="285750" indent="-285750">
              <a:buFont typeface="Wingdings" panose="05000000000000000000" pitchFamily="2" charset="2"/>
              <a:buChar char="v"/>
            </a:pPr>
            <a:r>
              <a:rPr lang="en-US">
                <a:cs typeface="Calibri"/>
              </a:rPr>
              <a:t>Participatory Governance Feedback- Reviewed as a committee-</a:t>
            </a:r>
          </a:p>
          <a:p>
            <a:pPr marL="742950" lvl="1" indent="-285750">
              <a:buFont typeface="Wingdings" panose="05000000000000000000" pitchFamily="2" charset="2"/>
              <a:buChar char="v"/>
            </a:pPr>
            <a:r>
              <a:rPr lang="en-US">
                <a:cs typeface="Calibri"/>
              </a:rPr>
              <a:t>Incorporating co-chair appointment, replacement, term, etc. Language</a:t>
            </a:r>
          </a:p>
          <a:p>
            <a:pPr marL="742950" lvl="1" indent="-285750">
              <a:buFont typeface="Wingdings" panose="05000000000000000000" pitchFamily="2" charset="2"/>
              <a:buChar char="v"/>
            </a:pPr>
            <a:r>
              <a:rPr lang="en-US">
                <a:cs typeface="Calibri"/>
              </a:rPr>
              <a:t>Revising process for assessing committee outcomes</a:t>
            </a:r>
          </a:p>
          <a:p>
            <a:pPr marL="742950" lvl="1" indent="-285750">
              <a:buFont typeface="Wingdings" panose="05000000000000000000" pitchFamily="2" charset="2"/>
              <a:buChar char="v"/>
            </a:pPr>
            <a:r>
              <a:rPr lang="en-US">
                <a:cs typeface="Calibri"/>
              </a:rPr>
              <a:t>Identifying self-evaluation process</a:t>
            </a:r>
          </a:p>
          <a:p>
            <a:pPr marL="742950" lvl="1" indent="-285750">
              <a:buFont typeface="Wingdings" panose="05000000000000000000" pitchFamily="2" charset="2"/>
              <a:buChar char="v"/>
            </a:pPr>
            <a:r>
              <a:rPr lang="en-US">
                <a:cs typeface="Calibri"/>
              </a:rPr>
              <a:t>Making suggestion on consultation definition</a:t>
            </a:r>
          </a:p>
          <a:p>
            <a:pPr marL="285750" indent="-285750">
              <a:buFont typeface="Wingdings,Sans-Serif"/>
              <a:buChar char="v"/>
            </a:pPr>
            <a:r>
              <a:rPr lang="en-US">
                <a:ea typeface="+mn-lt"/>
                <a:cs typeface="+mn-lt"/>
              </a:rPr>
              <a:t>Program Mapper- scheduled a review by the committee</a:t>
            </a:r>
          </a:p>
          <a:p>
            <a:pPr marL="285750" indent="-285750">
              <a:buFont typeface="Wingdings,Sans-Serif"/>
              <a:buChar char="v"/>
            </a:pPr>
            <a:r>
              <a:rPr lang="en-US">
                <a:ea typeface="+mn-lt"/>
                <a:cs typeface="+mn-lt"/>
              </a:rPr>
              <a:t>MDRC- working on a identifying a model of case-management/proactive advising</a:t>
            </a:r>
          </a:p>
          <a:p>
            <a:pPr marL="285750" indent="-285750">
              <a:buFont typeface="Wingdings,Sans-Serif"/>
              <a:buChar char="v"/>
            </a:pPr>
            <a:r>
              <a:rPr lang="en-US">
                <a:cs typeface="Calibri"/>
              </a:rPr>
              <a:t>Next meeting- April 6th</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Incarcerated Students Education Program – Peter Fulks</a:t>
            </a:r>
          </a:p>
        </p:txBody>
      </p:sp>
      <p:sp>
        <p:nvSpPr>
          <p:cNvPr id="6" name="TextBox 5"/>
          <p:cNvSpPr txBox="1"/>
          <p:nvPr/>
        </p:nvSpPr>
        <p:spPr>
          <a:xfrm>
            <a:off x="1958070" y="2151085"/>
            <a:ext cx="8535335" cy="646331"/>
          </a:xfrm>
          <a:prstGeom prst="rect">
            <a:avLst/>
          </a:prstGeom>
          <a:noFill/>
        </p:spPr>
        <p:txBody>
          <a:bodyPr wrap="square" lIns="91440" tIns="45720" rIns="91440" bIns="45720" rtlCol="0" anchor="t">
            <a:spAutoFit/>
          </a:bodyPr>
          <a:lstStyle/>
          <a:p>
            <a:pPr marL="285750" lvl="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D4B07024-F8BA-84CE-CE2D-E955242A188D}"/>
              </a:ext>
            </a:extLst>
          </p:cNvPr>
          <p:cNvSpPr txBox="1"/>
          <p:nvPr/>
        </p:nvSpPr>
        <p:spPr>
          <a:xfrm>
            <a:off x="1104900" y="2030185"/>
            <a:ext cx="10063841"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dirty="0">
                <a:ea typeface="+mn-lt"/>
                <a:cs typeface="+mn-lt"/>
              </a:rPr>
              <a:t>Last met Tuesday, March 22, 2022</a:t>
            </a:r>
          </a:p>
          <a:p>
            <a:pPr marL="742950" lvl="1" indent="-285750">
              <a:buFont typeface="Arial,Sans-Serif"/>
              <a:buChar char="•"/>
            </a:pPr>
            <a:r>
              <a:rPr lang="en-US" dirty="0">
                <a:ea typeface="+mn-lt"/>
                <a:cs typeface="+mn-lt"/>
              </a:rPr>
              <a:t>Impacts of AB 705 changes on prison courses</a:t>
            </a:r>
          </a:p>
          <a:p>
            <a:pPr marL="742950" lvl="1" indent="-285750">
              <a:buFont typeface="Arial,Sans-Serif"/>
              <a:buChar char="•"/>
            </a:pPr>
            <a:r>
              <a:rPr lang="en-US" dirty="0">
                <a:ea typeface="+mn-lt"/>
                <a:cs typeface="+mn-lt"/>
              </a:rPr>
              <a:t>Fall staffing challenges</a:t>
            </a:r>
          </a:p>
          <a:p>
            <a:pPr marL="742950" lvl="1" indent="-285750">
              <a:buFont typeface="Arial,Sans-Serif"/>
              <a:buChar char="•"/>
            </a:pPr>
            <a:r>
              <a:rPr lang="en-US" dirty="0">
                <a:ea typeface="+mn-lt"/>
                <a:cs typeface="+mn-lt"/>
              </a:rPr>
              <a:t>Possible models for committee self-evaluation</a:t>
            </a:r>
          </a:p>
          <a:p>
            <a:pPr marL="285750" indent="-285750">
              <a:buFont typeface="Arial,Sans-Serif"/>
              <a:buChar char="•"/>
            </a:pPr>
            <a:r>
              <a:rPr lang="en-US" dirty="0">
                <a:ea typeface="+mn-lt"/>
                <a:cs typeface="+mn-lt"/>
              </a:rPr>
              <a:t>Next meeting, Tuesday, April 26, 2022</a:t>
            </a:r>
            <a:endParaRPr lang="en-US" dirty="0"/>
          </a:p>
        </p:txBody>
      </p:sp>
    </p:spTree>
    <p:extLst>
      <p:ext uri="{BB962C8B-B14F-4D97-AF65-F5344CB8AC3E}">
        <p14:creationId xmlns:p14="http://schemas.microsoft.com/office/powerpoint/2010/main" val="297298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157CE5-C738-42C9-BFA3-E06CBBBEA4A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F1DC5F1-2263-4914-A44B-1AFDCA686941}">
  <ds:schemaRefs>
    <ds:schemaRef ds:uri="http://schemas.microsoft.com/sharepoint/v3/contenttype/forms"/>
  </ds:schemaRefs>
</ds:datastoreItem>
</file>

<file path=customXml/itemProps3.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501</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Arial,Sans-Serif</vt:lpstr>
      <vt:lpstr>Calibri</vt:lpstr>
      <vt:lpstr>Calibri Light</vt:lpstr>
      <vt:lpstr>Wingdings</vt:lpstr>
      <vt:lpstr>Wingdings,Sans-Serif</vt:lpstr>
      <vt:lpstr>Retrospect</vt:lpstr>
      <vt:lpstr>College Council</vt:lpstr>
      <vt:lpstr>Constituency Reports</vt:lpstr>
      <vt:lpstr>      Reporting Committees</vt:lpstr>
      <vt:lpstr>Facilities – Cody Pauxtis</vt:lpstr>
      <vt:lpstr>Safety &amp; Security – Kevin King</vt:lpstr>
      <vt:lpstr>Technology Resource Team (TRT) – Mike Campbell</vt:lpstr>
      <vt:lpstr>Student Success Support Programs (SSSP) – Heather Ostash</vt:lpstr>
      <vt:lpstr>Incarcerated Students Education Program – Peter Fulks</vt:lpstr>
      <vt:lpstr>Associated Committees</vt:lpstr>
      <vt:lpstr>Budget Development – Lisa Couch</vt:lpstr>
      <vt:lpstr>District Wide Budget Development Committee – Lisa Couch</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97</cp:revision>
  <cp:lastPrinted>2016-05-02T20:11:30Z</cp:lastPrinted>
  <dcterms:created xsi:type="dcterms:W3CDTF">2016-04-19T18:59:44Z</dcterms:created>
  <dcterms:modified xsi:type="dcterms:W3CDTF">2022-03-28T16:04:22Z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